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9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575" r:id="rId4"/>
    <p:sldMasterId id="2147485625" r:id="rId5"/>
    <p:sldMasterId id="2147485663" r:id="rId6"/>
    <p:sldMasterId id="2147485679" r:id="rId7"/>
    <p:sldMasterId id="2147485695" r:id="rId8"/>
    <p:sldMasterId id="2147485711" r:id="rId9"/>
    <p:sldMasterId id="2147485727" r:id="rId10"/>
  </p:sldMasterIdLst>
  <p:notesMasterIdLst>
    <p:notesMasterId r:id="rId17"/>
  </p:notesMasterIdLst>
  <p:sldIdLst>
    <p:sldId id="5212" r:id="rId11"/>
    <p:sldId id="5215" r:id="rId12"/>
    <p:sldId id="5217" r:id="rId13"/>
    <p:sldId id="5214" r:id="rId14"/>
    <p:sldId id="5216" r:id="rId15"/>
    <p:sldId id="521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60"/>
    <p:restoredTop sz="94674"/>
  </p:normalViewPr>
  <p:slideViewPr>
    <p:cSldViewPr>
      <p:cViewPr varScale="1">
        <p:scale>
          <a:sx n="124" d="100"/>
          <a:sy n="124" d="100"/>
        </p:scale>
        <p:origin x="160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5/29/19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8396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12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730CAE-0500-D746-8294-14AF06FA118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pPr marL="0" marR="0" lvl="0" indent="0" algn="r" defTabSz="9112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388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154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083409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7814039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0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2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858468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2232825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1474285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3450458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935164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687951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87612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75899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3550603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6663544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4" y="274639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54488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4704881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4516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546794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6115863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518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44935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26358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45337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60594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20161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961742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9731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675177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384524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3739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585343DB-A16E-7848-9183-3AE061CCE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22ADDB-0572-074B-94E3-A25859E515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0885686B-A478-684B-AA0C-1BA0497A5DC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AE5468E-9E68-EA43-9DD1-EA2C82D962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9FBC01-266A-D040-BB71-1F967CF510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9ABA405-7479-A544-BFD7-C9ADB4EDD1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26B0A8C-CDB5-CC4A-8004-2BE4ED651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74081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ED69F3-BE64-2A41-BFDF-840793E213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1A63825-3BFC-3546-ABA2-68AE0EA04D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34CC-081C-A04B-B502-AFD7B3D9F2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417776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368252B-15C9-9B4F-B1DF-0AD652168C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C0D8F93-24AA-DD4D-A779-F6AE0C72AE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FE2E4-2734-0744-B984-6B05FAAEEF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15279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5FB1331-8E83-C34A-BC09-12ACFB17C7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E515AC-AC8F-7843-8947-D23CBDE55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30C0-B84C-6F4D-B73F-ED07DF0987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25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EB975F8-88DA-2840-A25E-B2D1093822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85E623-4125-204D-8C02-03C18E752E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B1C6C-4B29-6A41-AD7C-B5E6ABF91C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528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BCA8E1B5-36FD-624E-B2E5-5B86FD9C5E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70E85A6-4700-974F-AB6C-79DFB1642CC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98D40-ACC9-2447-9B27-CFF82C039B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31440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DF37E10-777C-764C-9068-145673AA22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7640A829-5E5E-6143-AAD8-24D130C53C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819A7-D913-8B43-91C9-F5683FA97A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7208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D1063CB-F9C6-8245-85E9-A425C5CF9E9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CC6D4C-0CEB-0048-BDFF-B7876D19883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7966-C164-5544-855B-FAEE576902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6347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84F0380-176E-1D49-A5E0-CCE0D57BF8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193373-F41D-1B4F-9440-10179CAC1D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82543-F63D-064D-80E0-EFAB343B78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21964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5F4A-A0A9-9D43-9DB6-4334B374A4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49EF80E-293B-F642-9D0B-28F81F512A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7A714-C53F-3442-A70A-F9A186D9B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09754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3E7E56-F02F-AD4C-97E6-CAE5331BFDE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7A69601-C6FF-FD49-B14D-1B6A1A6A19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2F92B-533A-8A40-90A0-F6C5273DA1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91532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9553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6460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7948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903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5218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072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151964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4592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9963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4046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94710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20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46644573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4188971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9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2073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871617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835447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01419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770193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186347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6769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72869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0548553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738723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46715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726057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739896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15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70173858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36573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642618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452473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207202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176412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04308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990706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576260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1989735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324692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5711698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500207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1300306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34107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9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904928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330372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86208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697954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9525971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850471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57150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4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5306422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971592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3467188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5566802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9598058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84170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5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88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03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8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8" r:id="rId1"/>
    <p:sldLayoutId id="2147485729" r:id="rId2"/>
    <p:sldLayoutId id="2147485730" r:id="rId3"/>
    <p:sldLayoutId id="2147485731" r:id="rId4"/>
    <p:sldLayoutId id="2147485732" r:id="rId5"/>
    <p:sldLayoutId id="2147485733" r:id="rId6"/>
    <p:sldLayoutId id="2147485734" r:id="rId7"/>
    <p:sldLayoutId id="2147485735" r:id="rId8"/>
    <p:sldLayoutId id="2147485736" r:id="rId9"/>
    <p:sldLayoutId id="2147485737" r:id="rId10"/>
    <p:sldLayoutId id="214748573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FD68FF1E-2F8E-154C-8507-6FE47241F0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DC0465F8-709A-4644-B5CC-F4789ACDF3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86275BE-EDAA-D741-BCB8-499952FF734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0EFDDA1-A506-734F-93A4-C095FE25E0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DAE8F94B-B49C-8B49-B96C-AAD7CE0541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8FB1D41D-9A94-3D4A-9491-2810C7E9D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D57FB91E-89C9-DD48-8029-859BF7DE6B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33B8E53F-9507-4248-8B1F-AB9654E7D7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29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6" r:id="rId1"/>
    <p:sldLayoutId id="2147485577" r:id="rId2"/>
    <p:sldLayoutId id="2147485578" r:id="rId3"/>
    <p:sldLayoutId id="2147485579" r:id="rId4"/>
    <p:sldLayoutId id="2147485580" r:id="rId5"/>
    <p:sldLayoutId id="2147485581" r:id="rId6"/>
    <p:sldLayoutId id="2147485582" r:id="rId7"/>
    <p:sldLayoutId id="2147485583" r:id="rId8"/>
    <p:sldLayoutId id="2147485584" r:id="rId9"/>
    <p:sldLayoutId id="2147485585" r:id="rId10"/>
    <p:sldLayoutId id="214748558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7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6" r:id="rId1"/>
    <p:sldLayoutId id="2147485627" r:id="rId2"/>
    <p:sldLayoutId id="2147485628" r:id="rId3"/>
    <p:sldLayoutId id="2147485629" r:id="rId4"/>
    <p:sldLayoutId id="2147485630" r:id="rId5"/>
    <p:sldLayoutId id="2147485631" r:id="rId6"/>
    <p:sldLayoutId id="2147485632" r:id="rId7"/>
    <p:sldLayoutId id="2147485633" r:id="rId8"/>
    <p:sldLayoutId id="2147485634" r:id="rId9"/>
    <p:sldLayoutId id="2147485635" r:id="rId10"/>
    <p:sldLayoutId id="21474856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26115587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64" r:id="rId1"/>
    <p:sldLayoutId id="2147485665" r:id="rId2"/>
    <p:sldLayoutId id="2147485666" r:id="rId3"/>
    <p:sldLayoutId id="2147485667" r:id="rId4"/>
    <p:sldLayoutId id="2147485668" r:id="rId5"/>
    <p:sldLayoutId id="2147485669" r:id="rId6"/>
    <p:sldLayoutId id="2147485670" r:id="rId7"/>
    <p:sldLayoutId id="2147485671" r:id="rId8"/>
    <p:sldLayoutId id="2147485672" r:id="rId9"/>
    <p:sldLayoutId id="2147485673" r:id="rId10"/>
    <p:sldLayoutId id="2147485674" r:id="rId11"/>
    <p:sldLayoutId id="2147485675" r:id="rId12"/>
    <p:sldLayoutId id="2147485676" r:id="rId13"/>
    <p:sldLayoutId id="2147485677" r:id="rId14"/>
    <p:sldLayoutId id="2147485678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3443096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80" r:id="rId1"/>
    <p:sldLayoutId id="2147485681" r:id="rId2"/>
    <p:sldLayoutId id="2147485682" r:id="rId3"/>
    <p:sldLayoutId id="2147485683" r:id="rId4"/>
    <p:sldLayoutId id="2147485684" r:id="rId5"/>
    <p:sldLayoutId id="2147485685" r:id="rId6"/>
    <p:sldLayoutId id="2147485686" r:id="rId7"/>
    <p:sldLayoutId id="2147485687" r:id="rId8"/>
    <p:sldLayoutId id="2147485688" r:id="rId9"/>
    <p:sldLayoutId id="2147485689" r:id="rId10"/>
    <p:sldLayoutId id="2147485690" r:id="rId11"/>
    <p:sldLayoutId id="2147485691" r:id="rId12"/>
    <p:sldLayoutId id="2147485692" r:id="rId13"/>
    <p:sldLayoutId id="2147485693" r:id="rId14"/>
    <p:sldLayoutId id="2147485694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691710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95929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712" r:id="rId1"/>
    <p:sldLayoutId id="2147485713" r:id="rId2"/>
    <p:sldLayoutId id="2147485714" r:id="rId3"/>
    <p:sldLayoutId id="2147485715" r:id="rId4"/>
    <p:sldLayoutId id="2147485716" r:id="rId5"/>
    <p:sldLayoutId id="2147485717" r:id="rId6"/>
    <p:sldLayoutId id="2147485718" r:id="rId7"/>
    <p:sldLayoutId id="2147485719" r:id="rId8"/>
    <p:sldLayoutId id="2147485720" r:id="rId9"/>
    <p:sldLayoutId id="2147485721" r:id="rId10"/>
    <p:sldLayoutId id="2147485722" r:id="rId11"/>
    <p:sldLayoutId id="2147485723" r:id="rId12"/>
    <p:sldLayoutId id="2147485724" r:id="rId13"/>
    <p:sldLayoutId id="2147485725" r:id="rId14"/>
    <p:sldLayoutId id="2147485726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playlist?list=PL5Q2soXY2Zi8J58xLKBNFQFHRO3GrXxA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Discussion Session 1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31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847813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Discussion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>
            <a:normAutofit lnSpcReduction="10000"/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Boolean logic and truth table (HW2, Q4)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Pipelining I (HW4, Q2)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Out-of-order execution – Reverse engineering II (HW4, Q8)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Branch prediction (HW5, Q9)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Vector processing (HW6, Q1)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GPU and SIMD III (HW6, Q6)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Reverse engineering caches (HW7, Q2)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5128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Extra Discussion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>
            <a:normAutofit/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We will solve the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Spring 2018 final exam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We will set a poll in Moodle. </a:t>
            </a:r>
            <a:r>
              <a:rPr lang="en-US" altLang="en-US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Two possible dates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Wednesday, June 12, 9am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Wednesday, July 10, 9am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poll will be open until Tuesday, June 4</a:t>
            </a:r>
            <a:r>
              <a:rPr lang="en-US" altLang="en-US" dirty="0">
                <a:ea typeface="ＭＳ Ｐゴシック" panose="020B0600070205080204" pitchFamily="34" charset="-128"/>
              </a:rPr>
              <a:t>, 11:59pm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4935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66713" y="1143000"/>
            <a:ext cx="8428037" cy="2209800"/>
          </a:xfrm>
        </p:spPr>
        <p:txBody>
          <a:bodyPr anchor="ctr"/>
          <a:lstStyle/>
          <a:p>
            <a:pPr algn="ctr" eaLnBrk="1" hangingPunct="1"/>
            <a:r>
              <a:rPr lang="en-US" dirty="0">
                <a:latin typeface="Garamond" charset="0"/>
              </a:rPr>
              <a:t>Final Exam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August 23, 2019, 2pm</a:t>
            </a:r>
          </a:p>
        </p:txBody>
      </p:sp>
      <p:sp>
        <p:nvSpPr>
          <p:cNvPr id="4608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en-US" i="1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17851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Preparing for the Final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1. Study to </a:t>
            </a:r>
            <a:r>
              <a:rPr lang="en-US" dirty="0">
                <a:solidFill>
                  <a:srgbClr val="0432FF"/>
                </a:solidFill>
              </a:rPr>
              <a:t>understand the material and concepts</a:t>
            </a:r>
            <a:r>
              <a:rPr lang="en-US" dirty="0"/>
              <a:t>. </a:t>
            </a:r>
            <a:r>
              <a:rPr lang="en-US" dirty="0">
                <a:solidFill>
                  <a:srgbClr val="00B050"/>
                </a:solidFill>
              </a:rPr>
              <a:t>Understanding is the most important thing we will test for</a:t>
            </a:r>
          </a:p>
          <a:p>
            <a:endParaRPr lang="en-US" dirty="0"/>
          </a:p>
          <a:p>
            <a:r>
              <a:rPr lang="en-US" dirty="0"/>
              <a:t>2. Do the </a:t>
            </a:r>
            <a:r>
              <a:rPr lang="en-US" dirty="0">
                <a:solidFill>
                  <a:srgbClr val="FF0000"/>
                </a:solidFill>
              </a:rPr>
              <a:t>optional </a:t>
            </a:r>
            <a:r>
              <a:rPr lang="en-US" dirty="0" err="1">
                <a:solidFill>
                  <a:srgbClr val="FF0000"/>
                </a:solidFill>
              </a:rPr>
              <a:t>homeworks</a:t>
            </a:r>
            <a:r>
              <a:rPr lang="en-US" dirty="0"/>
              <a:t> and understand them</a:t>
            </a:r>
          </a:p>
          <a:p>
            <a:endParaRPr lang="en-US" dirty="0"/>
          </a:p>
          <a:p>
            <a:r>
              <a:rPr lang="en-US" dirty="0"/>
              <a:t>3. Some questions on the exam will have similarity to optional </a:t>
            </a:r>
            <a:r>
              <a:rPr lang="en-US" dirty="0" err="1"/>
              <a:t>homeworks</a:t>
            </a:r>
            <a:r>
              <a:rPr lang="en-US" dirty="0"/>
              <a:t> and past exams. However, </a:t>
            </a:r>
            <a:r>
              <a:rPr lang="en-US" dirty="0">
                <a:solidFill>
                  <a:srgbClr val="FF0000"/>
                </a:solidFill>
              </a:rPr>
              <a:t>some questions on the exam will be different from those in the past exams and </a:t>
            </a:r>
            <a:r>
              <a:rPr lang="en-US" dirty="0" err="1">
                <a:solidFill>
                  <a:srgbClr val="FF0000"/>
                </a:solidFill>
              </a:rPr>
              <a:t>homeworks</a:t>
            </a:r>
            <a:r>
              <a:rPr lang="en-US" dirty="0"/>
              <a:t>. Regardless, the questions will be designed to test your understanding of the material and the ability to think using that understanding</a:t>
            </a:r>
          </a:p>
          <a:p>
            <a:endParaRPr lang="en-US" dirty="0"/>
          </a:p>
          <a:p>
            <a:r>
              <a:rPr lang="en-US" dirty="0"/>
              <a:t>4. You can go over the lectures again to reinforce your understanding of the material. We would recommend this. As you know, </a:t>
            </a:r>
            <a:r>
              <a:rPr lang="en-US" dirty="0">
                <a:solidFill>
                  <a:srgbClr val="0432FF"/>
                </a:solidFill>
              </a:rPr>
              <a:t>all lecture videos are available on </a:t>
            </a:r>
            <a:r>
              <a:rPr lang="en-US" dirty="0" err="1">
                <a:solidFill>
                  <a:srgbClr val="0432FF"/>
                </a:solidFill>
              </a:rPr>
              <a:t>Youtube</a:t>
            </a:r>
            <a:r>
              <a:rPr lang="en-US" dirty="0"/>
              <a:t> at </a:t>
            </a:r>
            <a:r>
              <a:rPr lang="en-US" sz="1700" dirty="0">
                <a:hlinkClick r:id="rId2"/>
              </a:rPr>
              <a:t>https://www.youtube.com/playlist?list=PL5Q2soXY2Zi8J58xLKBNFQFHRO3GrXxA9</a:t>
            </a:r>
            <a:endParaRPr lang="en-US" sz="1700" dirty="0"/>
          </a:p>
          <a:p>
            <a:endParaRPr lang="en-US" dirty="0"/>
          </a:p>
          <a:p>
            <a:r>
              <a:rPr lang="en-US" dirty="0"/>
              <a:t>5. </a:t>
            </a:r>
            <a:r>
              <a:rPr lang="en-US" dirty="0">
                <a:solidFill>
                  <a:srgbClr val="FF0000"/>
                </a:solidFill>
              </a:rPr>
              <a:t>All material </a:t>
            </a:r>
            <a:r>
              <a:rPr lang="en-US" dirty="0"/>
              <a:t>we covered in lectures and the labs </a:t>
            </a:r>
            <a:r>
              <a:rPr lang="en-US" dirty="0">
                <a:solidFill>
                  <a:srgbClr val="FF0000"/>
                </a:solidFill>
              </a:rPr>
              <a:t>can be part of the exam</a:t>
            </a:r>
          </a:p>
          <a:p>
            <a:endParaRPr lang="en-US" dirty="0"/>
          </a:p>
          <a:p>
            <a:r>
              <a:rPr lang="en-US" dirty="0"/>
              <a:t>6. We have made past </a:t>
            </a:r>
            <a:r>
              <a:rPr lang="en-US" dirty="0">
                <a:solidFill>
                  <a:srgbClr val="0432FF"/>
                </a:solidFill>
              </a:rPr>
              <a:t>exams and their solutions available</a:t>
            </a:r>
            <a:r>
              <a:rPr lang="en-US" dirty="0"/>
              <a:t> online on the course webpage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6884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Discussion Session 1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31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5038430"/>
      </p:ext>
    </p:extLst>
  </p:cSld>
  <p:clrMapOvr>
    <a:masterClrMapping/>
  </p:clrMapOvr>
  <p:transition/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22224</TotalTime>
  <Words>318</Words>
  <Application>Microsoft Macintosh PowerPoint</Application>
  <PresentationFormat>On-screen Show (4:3)</PresentationFormat>
  <Paragraphs>60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6</vt:i4>
      </vt:variant>
    </vt:vector>
  </HeadingPairs>
  <TitlesOfParts>
    <vt:vector size="22" baseType="lpstr">
      <vt:lpstr>ＭＳ Ｐゴシック</vt:lpstr>
      <vt:lpstr>Arial</vt:lpstr>
      <vt:lpstr>Calibri</vt:lpstr>
      <vt:lpstr>Garamond</vt:lpstr>
      <vt:lpstr>Tahoma</vt:lpstr>
      <vt:lpstr>Wingdings</vt:lpstr>
      <vt:lpstr>Edge</vt:lpstr>
      <vt:lpstr>1_Edge</vt:lpstr>
      <vt:lpstr>3_Edge</vt:lpstr>
      <vt:lpstr>5_Edge</vt:lpstr>
      <vt:lpstr>63_Edge</vt:lpstr>
      <vt:lpstr>1_PPT_Template_Corp_4x3_rev1</vt:lpstr>
      <vt:lpstr>2_PPT_Template_Corp_4x3_rev1</vt:lpstr>
      <vt:lpstr>3_PPT_Template_Corp_4x3_rev1</vt:lpstr>
      <vt:lpstr>4_PPT_Template_Corp_4x3_rev1</vt:lpstr>
      <vt:lpstr>13_Edge</vt:lpstr>
      <vt:lpstr>Design of Digital Circuits Discussion Session 1</vt:lpstr>
      <vt:lpstr>Discussion Session</vt:lpstr>
      <vt:lpstr>Extra Discussion Session</vt:lpstr>
      <vt:lpstr>Final Exam August 23, 2019, 2pm</vt:lpstr>
      <vt:lpstr>Preparing for the Final Exam</vt:lpstr>
      <vt:lpstr>Design of Digital Circuits Discussion Session 1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893</cp:revision>
  <cp:lastPrinted>2012-02-06T05:16:11Z</cp:lastPrinted>
  <dcterms:created xsi:type="dcterms:W3CDTF">2010-09-08T00:51:32Z</dcterms:created>
  <dcterms:modified xsi:type="dcterms:W3CDTF">2019-05-29T08:21:13Z</dcterms:modified>
</cp:coreProperties>
</file>